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9" r:id="rId3"/>
    <p:sldId id="273" r:id="rId4"/>
    <p:sldId id="284" r:id="rId5"/>
    <p:sldId id="282" r:id="rId6"/>
    <p:sldId id="257" r:id="rId7"/>
    <p:sldId id="258" r:id="rId8"/>
    <p:sldId id="272" r:id="rId9"/>
    <p:sldId id="283" r:id="rId10"/>
    <p:sldId id="278" r:id="rId11"/>
    <p:sldId id="265" r:id="rId12"/>
    <p:sldId id="260" r:id="rId13"/>
    <p:sldId id="263" r:id="rId14"/>
    <p:sldId id="280" r:id="rId15"/>
    <p:sldId id="285" r:id="rId16"/>
    <p:sldId id="286" r:id="rId17"/>
    <p:sldId id="287" r:id="rId18"/>
    <p:sldId id="288" r:id="rId19"/>
    <p:sldId id="281" r:id="rId20"/>
    <p:sldId id="289" r:id="rId21"/>
    <p:sldId id="264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3508" autoAdjust="0"/>
  </p:normalViewPr>
  <p:slideViewPr>
    <p:cSldViewPr>
      <p:cViewPr varScale="1">
        <p:scale>
          <a:sx n="100" d="100"/>
          <a:sy n="100" d="100"/>
        </p:scale>
        <p:origin x="664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828B7C-3E23-491E-BCFD-7675464DA5E3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0BACEC-E1B5-4332-81A7-589A4F29955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8358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459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BACEC-E1B5-4332-81A7-589A4F29955A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307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5331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2197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5992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148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18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505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0623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9233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060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83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016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3B2A0-9918-4B7F-98B5-6FE4B1961EE7}" type="datetimeFigureOut">
              <a:rPr lang="ru-RU" smtClean="0"/>
              <a:t>22.05.2024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C44D43-50B5-47D4-811E-B71D5B6AA9D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107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s://dikorosyfest.ru/progra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&#1082;&#1091;&#1083;&#1100;&#1090;&#1091;&#1088;&#1072;&#1076;&#1083;&#1103;&#1074;&#1089;&#1077;&#1093;.&#1088;&#1092;/inclusive_event/&#1076;&#1080;&#1082;&#1086;&#1088;&#1086;&#1089;&#1099;24#form96589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33569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ЭТО ЕДИНАЯ СОЦИАЛЬНАЯ ИСТОРИЯ</a:t>
            </a:r>
            <a:br>
              <a:rPr lang="ru-RU" dirty="0"/>
            </a:br>
            <a:r>
              <a:rPr lang="ru-RU" dirty="0"/>
              <a:t>фестиваль сказок</a:t>
            </a:r>
            <a:br>
              <a:rPr lang="ru-RU" dirty="0"/>
            </a:br>
            <a:r>
              <a:rPr lang="ru-RU" b="1" dirty="0"/>
              <a:t>«ДИКОРОСЫ»</a:t>
            </a:r>
            <a:br>
              <a:rPr lang="ru-RU" b="1" dirty="0"/>
            </a:b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482563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478" y="489446"/>
            <a:ext cx="916147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MT"/>
              </a:rPr>
              <a:t>Я зайду в торговый центр и пройду через него в парк, где проходит фестиваль.</a:t>
            </a:r>
          </a:p>
          <a:p>
            <a:endParaRPr lang="ru-RU" dirty="0"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Внутри торговый центр выглядит вот так: </a:t>
            </a:r>
            <a:endParaRPr lang="ru-RU" sz="20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26E611-B161-4A2C-1509-800B35E46F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78" y="1633693"/>
            <a:ext cx="6965742" cy="5224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134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99" y="482476"/>
            <a:ext cx="9144000" cy="215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MT"/>
              </a:rPr>
              <a:t>Чтобы </a:t>
            </a:r>
            <a:r>
              <a:rPr lang="ru-RU" sz="1800" dirty="0" err="1">
                <a:effectLst/>
                <a:latin typeface="ArialMT"/>
              </a:rPr>
              <a:t>найти</a:t>
            </a:r>
            <a:r>
              <a:rPr lang="ru-RU" sz="1800" dirty="0">
                <a:effectLst/>
                <a:latin typeface="ArialMT"/>
              </a:rPr>
              <a:t> выход в парк, я буду смотреть на указатели. Я не буду отвлекаться на магазины и кафе, потому что я пришел на фестиваль. </a:t>
            </a:r>
          </a:p>
          <a:p>
            <a:endParaRPr lang="ru-RU" sz="2000" dirty="0"/>
          </a:p>
          <a:p>
            <a:r>
              <a:rPr lang="ru-RU" sz="1800" dirty="0">
                <a:effectLst/>
                <a:latin typeface="ArialMT"/>
              </a:rPr>
              <a:t>Если я потеряюсь, я обращусь к охранникам, и они скажут мне, как пройти в парк.</a:t>
            </a:r>
          </a:p>
          <a:p>
            <a:endParaRPr lang="ru-RU" sz="2000" dirty="0"/>
          </a:p>
          <a:p>
            <a:r>
              <a:rPr lang="ru-RU" sz="2000" dirty="0"/>
              <a:t>У охранника может быть любая внешность, но на форме обязательно будет надпись «Охрана»: </a:t>
            </a:r>
          </a:p>
        </p:txBody>
      </p:sp>
      <p:pic>
        <p:nvPicPr>
          <p:cNvPr id="8196" name="Picture 4" descr="Охрана: профессиональная и эффективная » BigPicture.r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284984"/>
            <a:ext cx="4352483" cy="244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Обязанности охраны: как обеспечивается безопасность объектов? — НАМ  ДОВЕРЯЮТ СВОЮ безопасность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968" y="3284984"/>
            <a:ext cx="4352484" cy="2448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-26494" y="460877"/>
            <a:ext cx="9170493" cy="7358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/>
              <a:t>Если я потерялся или плохо себя чувствую, я смогу ПОПРОСИТЬ О ПОМОЩИ. Я могу обратиться к волонтеру, охраннику или полицейскому.</a:t>
            </a:r>
          </a:p>
          <a:p>
            <a:pPr marL="0" indent="0">
              <a:buNone/>
            </a:pPr>
            <a:endParaRPr lang="ru-RU" sz="20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1333217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Волонтерами могут быть как юноши, так и девушки. У них может быть разная внешность и разный возраст, но на них обязательно будут вот такие футболки с надписью «Волонтёр»: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7315BF-21EB-262A-AA2D-FAE970CFE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541860"/>
            <a:ext cx="6146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4827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78413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MT"/>
              </a:rPr>
              <a:t>Во время фестиваля в парке может быть много людей. И он будет выглядеть иначе, чем обычно. Обычно парк выглядит вот так: 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7FA285-E8B8-A539-C1EE-605D9F46AA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2" t="14863" r="24031" b="11021"/>
          <a:stretch/>
        </p:blipFill>
        <p:spPr>
          <a:xfrm>
            <a:off x="24531" y="1988840"/>
            <a:ext cx="7206357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227"/>
            <a:ext cx="9144000" cy="277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В день фестиваля в парке будет много людей и тогда парк будет выглядеть вот так: </a:t>
            </a:r>
            <a:endParaRPr lang="ru-RU" sz="2000" dirty="0">
              <a:latin typeface="+mj-lt"/>
            </a:endParaRPr>
          </a:p>
        </p:txBody>
      </p:sp>
      <p:pic>
        <p:nvPicPr>
          <p:cNvPr id="4104" name="Picture 8" descr="В Екатеринбурге прошёл фестиваль неизвестных сказок «Дикоросы» | Уральский  меридиан">
            <a:extLst>
              <a:ext uri="{FF2B5EF4-FFF2-40B4-BE49-F238E27FC236}">
                <a16:creationId xmlns:a16="http://schemas.microsoft.com/office/drawing/2014/main" id="{DB98E19B-2266-F172-44DD-2D8F44E99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1728"/>
            <a:ext cx="8244408" cy="5496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1643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227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На фестивале будет много незнакомых людей̆. Они могут собираться в толпы, громко кричать петь и даже танцевать. </a:t>
            </a:r>
          </a:p>
          <a:p>
            <a:endParaRPr lang="ru-RU" dirty="0">
              <a:latin typeface="+mj-lt"/>
            </a:endParaRPr>
          </a:p>
          <a:p>
            <a:r>
              <a:rPr lang="ru-RU" sz="1800" dirty="0">
                <a:effectLst/>
                <a:latin typeface="+mj-lt"/>
              </a:rPr>
              <a:t>Большое скопление людей выглядит вот так: </a:t>
            </a:r>
            <a:endParaRPr lang="ru-RU" dirty="0">
              <a:latin typeface="+mj-lt"/>
            </a:endParaRPr>
          </a:p>
        </p:txBody>
      </p:sp>
      <p:pic>
        <p:nvPicPr>
          <p:cNvPr id="2" name="Picture 6" descr="Радуга Парк» на один день превратится в сказочный мир">
            <a:extLst>
              <a:ext uri="{FF2B5EF4-FFF2-40B4-BE49-F238E27FC236}">
                <a16:creationId xmlns:a16="http://schemas.microsoft.com/office/drawing/2014/main" id="{53E26789-6F7F-49B0-EB9F-135A0B38D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40" y="1435100"/>
            <a:ext cx="8128000" cy="542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4659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22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Некоторые люди могут быть странно одеты:</a:t>
            </a:r>
            <a:endParaRPr lang="ru-RU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524B5-BC66-1453-AA43-831B1DDF0C71}"/>
              </a:ext>
            </a:extLst>
          </p:cNvPr>
          <p:cNvSpPr txBox="1"/>
          <p:nvPr/>
        </p:nvSpPr>
        <p:spPr>
          <a:xfrm>
            <a:off x="0" y="5229200"/>
            <a:ext cx="91440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MT"/>
              </a:rPr>
              <a:t>Я буду </a:t>
            </a:r>
            <a:r>
              <a:rPr lang="ru-RU" dirty="0">
                <a:latin typeface="ArialMT"/>
              </a:rPr>
              <a:t>спокойным</a:t>
            </a:r>
          </a:p>
          <a:p>
            <a:endParaRPr lang="ru-RU" sz="1800" dirty="0">
              <a:effectLst/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Если мне станет плохо или страшно, я скажу об этом родителям и друзьям. </a:t>
            </a:r>
          </a:p>
          <a:p>
            <a:endParaRPr lang="ru-RU" dirty="0"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Мы </a:t>
            </a:r>
            <a:r>
              <a:rPr lang="ru-RU" sz="1800" dirty="0" err="1">
                <a:effectLst/>
                <a:latin typeface="ArialMT"/>
              </a:rPr>
              <a:t>выйдем</a:t>
            </a:r>
            <a:r>
              <a:rPr lang="ru-RU" sz="1800" dirty="0">
                <a:effectLst/>
                <a:latin typeface="ArialMT"/>
              </a:rPr>
              <a:t> из толпы, и мне сразу станет лучше. </a:t>
            </a:r>
          </a:p>
        </p:txBody>
      </p:sp>
      <p:pic>
        <p:nvPicPr>
          <p:cNvPr id="12290" name="Picture 2" descr="Театральные постановки, ярмарка и концерты ждут горожан на фестивале «Дикоросы»">
            <a:extLst>
              <a:ext uri="{FF2B5EF4-FFF2-40B4-BE49-F238E27FC236}">
                <a16:creationId xmlns:a16="http://schemas.microsoft.com/office/drawing/2014/main" id="{24D8903B-833B-7B46-1DF0-36AFBA5C2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052737"/>
            <a:ext cx="605655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906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22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Когда людей много, они могут выстраиваться в очереди. Очередь выглядит вот так:</a:t>
            </a:r>
            <a:endParaRPr lang="ru-RU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524B5-BC66-1453-AA43-831B1DDF0C71}"/>
              </a:ext>
            </a:extLst>
          </p:cNvPr>
          <p:cNvSpPr txBox="1"/>
          <p:nvPr/>
        </p:nvSpPr>
        <p:spPr>
          <a:xfrm>
            <a:off x="0" y="4794942"/>
            <a:ext cx="9144000" cy="22344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MT"/>
              </a:rPr>
              <a:t>Я буду спокойным.</a:t>
            </a:r>
          </a:p>
          <a:p>
            <a:endParaRPr lang="ru-RU" sz="1800" dirty="0">
              <a:effectLst/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Я буду </a:t>
            </a:r>
            <a:r>
              <a:rPr lang="ru-RU" sz="1800" dirty="0" err="1">
                <a:effectLst/>
                <a:latin typeface="ArialMT"/>
              </a:rPr>
              <a:t>спокойно</a:t>
            </a:r>
            <a:r>
              <a:rPr lang="ru-RU" sz="1800" dirty="0">
                <a:effectLst/>
                <a:latin typeface="ArialMT"/>
              </a:rPr>
              <a:t> ждать </a:t>
            </a:r>
            <a:r>
              <a:rPr lang="ru-RU" sz="1800" dirty="0" err="1">
                <a:effectLst/>
                <a:latin typeface="ArialMT"/>
              </a:rPr>
              <a:t>своеи</a:t>
            </a:r>
            <a:r>
              <a:rPr lang="ru-RU" sz="1800" dirty="0">
                <a:effectLst/>
                <a:latin typeface="ArialMT"/>
              </a:rPr>
              <a:t>̆ очереди.</a:t>
            </a:r>
          </a:p>
          <a:p>
            <a:endParaRPr lang="ru-RU" sz="1800" dirty="0">
              <a:effectLst/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Если захочу уйти, я скажу об этом родителям или друзьям.</a:t>
            </a:r>
          </a:p>
          <a:p>
            <a:endParaRPr lang="ru-RU" sz="1800" dirty="0">
              <a:effectLst/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Мы </a:t>
            </a:r>
            <a:r>
              <a:rPr lang="ru-RU" sz="1800" dirty="0" err="1">
                <a:effectLst/>
                <a:latin typeface="ArialMT"/>
              </a:rPr>
              <a:t>выйдем</a:t>
            </a:r>
            <a:r>
              <a:rPr lang="ru-RU" sz="1800" dirty="0">
                <a:effectLst/>
                <a:latin typeface="ArialMT"/>
              </a:rPr>
              <a:t> из очереди и мне сразу станет лучше. </a:t>
            </a:r>
          </a:p>
        </p:txBody>
      </p:sp>
      <p:pic>
        <p:nvPicPr>
          <p:cNvPr id="14338" name="Picture 2" descr="На фестивале «Дикоросы» в Екатеринбурге выступит группа Oligarkh | Ural  Music Night">
            <a:extLst>
              <a:ext uri="{FF2B5EF4-FFF2-40B4-BE49-F238E27FC236}">
                <a16:creationId xmlns:a16="http://schemas.microsoft.com/office/drawing/2014/main" id="{3E8C9A0C-2D82-39ED-064F-A4B96CDE9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559"/>
            <a:ext cx="6588224" cy="439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4786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2"/>
          <p:cNvSpPr>
            <a:spLocks noGrp="1"/>
          </p:cNvSpPr>
          <p:nvPr>
            <p:ph idx="1"/>
          </p:nvPr>
        </p:nvSpPr>
        <p:spPr>
          <a:xfrm>
            <a:off x="-26494" y="460877"/>
            <a:ext cx="9170493" cy="7358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>
                <a:effectLst/>
                <a:latin typeface="+mj-lt"/>
              </a:rPr>
              <a:t>Если мне понадобится помощь, я могу позвонить волонтерам фестиваля по этому номеру +79090249780 и они мне помогут. </a:t>
            </a:r>
            <a:endParaRPr lang="ru-RU" sz="1800" dirty="0">
              <a:latin typeface="+mj-lt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+mj-lt"/>
              </a:rPr>
              <a:t>Они мне дадут наушники, которые сделают громкие звуки тише. После фестиваля наушники надо вернуть. </a:t>
            </a:r>
          </a:p>
          <a:p>
            <a:pPr marL="0" indent="0">
              <a:buNone/>
            </a:pPr>
            <a:r>
              <a:rPr lang="ru-RU" sz="1800" dirty="0">
                <a:effectLst/>
                <a:latin typeface="+mj-lt"/>
              </a:rPr>
              <a:t>Они покажут мне, где находится туалет. </a:t>
            </a:r>
          </a:p>
          <a:p>
            <a:pPr marL="0" indent="0">
              <a:buNone/>
            </a:pPr>
            <a:r>
              <a:rPr lang="ru-RU" sz="1800" dirty="0">
                <a:effectLst/>
                <a:latin typeface="+mj-lt"/>
              </a:rPr>
              <a:t>Они проводят меня в тихое место, где я могу отдохнуть и успокоиться. </a:t>
            </a:r>
          </a:p>
          <a:p>
            <a:pPr marL="0" indent="0">
              <a:buNone/>
            </a:pPr>
            <a:r>
              <a:rPr lang="ru-RU" sz="1800" dirty="0">
                <a:effectLst/>
                <a:latin typeface="+mj-lt"/>
              </a:rPr>
              <a:t>Они помогут </a:t>
            </a:r>
            <a:r>
              <a:rPr lang="ru-RU" sz="1800" dirty="0" err="1">
                <a:effectLst/>
                <a:latin typeface="+mj-lt"/>
              </a:rPr>
              <a:t>найти</a:t>
            </a:r>
            <a:r>
              <a:rPr lang="ru-RU" sz="1800" dirty="0">
                <a:effectLst/>
                <a:latin typeface="+mj-lt"/>
              </a:rPr>
              <a:t> розетку, чтобы зарядить телефон. </a:t>
            </a:r>
          </a:p>
          <a:p>
            <a:pPr marL="0" indent="0">
              <a:buNone/>
            </a:pPr>
            <a:r>
              <a:rPr lang="ru-RU" sz="1800" b="1" dirty="0">
                <a:effectLst/>
                <a:latin typeface="+mj-lt"/>
              </a:rPr>
              <a:t>Волонтеры будут в таких футболках: </a:t>
            </a:r>
            <a:endParaRPr lang="ru-RU" sz="1800" dirty="0">
              <a:effectLst/>
              <a:latin typeface="+mj-lt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7315BF-21EB-262A-AA2D-FAE970CFE5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973908"/>
            <a:ext cx="61468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4621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b="1" dirty="0">
                <a:effectLst/>
                <a:latin typeface="Arial" panose="020B0604020202020204" pitchFamily="34" charset="0"/>
              </a:rPr>
              <a:t>На фестивале будет много громких разговоров, музыки и других звуков. </a:t>
            </a:r>
            <a:endParaRPr lang="ru-RU" sz="2000" dirty="0"/>
          </a:p>
          <a:p>
            <a:endParaRPr lang="ru-RU" sz="1800" dirty="0">
              <a:effectLst/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Так бывает на любом празднике. Поэтому эти звуки не будут меня пугать или беспокоить. </a:t>
            </a:r>
          </a:p>
          <a:p>
            <a:endParaRPr lang="ru-RU" sz="1800" dirty="0">
              <a:effectLst/>
              <a:latin typeface="ArialMT"/>
            </a:endParaRPr>
          </a:p>
          <a:p>
            <a:r>
              <a:rPr lang="ru-RU" dirty="0">
                <a:latin typeface="ArialMT"/>
              </a:rPr>
              <a:t>Я могу попросить у волонтёров наушники</a:t>
            </a:r>
            <a:r>
              <a:rPr lang="ru-RU" sz="1800" dirty="0">
                <a:effectLst/>
                <a:latin typeface="ArialMT"/>
              </a:rPr>
              <a:t>. Я надену их, если звуки станут громкими.</a:t>
            </a:r>
          </a:p>
        </p:txBody>
      </p:sp>
      <p:pic>
        <p:nvPicPr>
          <p:cNvPr id="6146" name="Picture 2" descr="https://www.technoavia.ru/img/product_images/5471.png?sc=model_zoo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9484"/>
            <a:ext cx="3590256" cy="3590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0009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1981610"/>
          </a:xfrm>
        </p:spPr>
        <p:txBody>
          <a:bodyPr>
            <a:normAutofit fontScale="90000"/>
          </a:bodyPr>
          <a:lstStyle/>
          <a:p>
            <a:pPr algn="l"/>
            <a:r>
              <a:rPr lang="ru-RU" sz="2000" dirty="0"/>
              <a:t>25 и 26 мая, в субботу и воскресенье в парке торгового центра «Радуга-парк» пройдёт фестиваль «Дикоросы».</a:t>
            </a:r>
            <a:br>
              <a:rPr lang="ru-RU" sz="2000" dirty="0"/>
            </a:br>
            <a:r>
              <a:rPr lang="ru-RU" sz="2000" dirty="0"/>
              <a:t> </a:t>
            </a:r>
            <a:br>
              <a:rPr lang="ru-RU" sz="2000" dirty="0"/>
            </a:br>
            <a:r>
              <a:rPr lang="ru-RU" sz="2000" dirty="0"/>
              <a:t>Это большой̆ праздник на открытом воздухе, куда я могу прийти со своей̆ семьёй̆ или со своими друзьями. </a:t>
            </a:r>
            <a:br>
              <a:rPr lang="ru-RU" sz="2000" dirty="0"/>
            </a:br>
            <a:br>
              <a:rPr lang="ru-RU" sz="2000" dirty="0"/>
            </a:br>
            <a:r>
              <a:rPr lang="ru-RU" sz="2000" dirty="0"/>
              <a:t>Чтобы мне было хорошо и удобно на этом празднике, я внимательно прочитаю этот текст. </a:t>
            </a:r>
            <a:br>
              <a:rPr lang="ru-RU" sz="2000" dirty="0"/>
            </a:br>
            <a:endParaRPr lang="ru-RU" sz="2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D750D5-43E4-13E3-1C6F-4EC391C75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/>
          <a:stretch/>
        </p:blipFill>
        <p:spPr>
          <a:xfrm>
            <a:off x="0" y="2276872"/>
            <a:ext cx="6372200" cy="458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1006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Я буду часто смотреть на свой телефон, чтобы не пропустить звонок от родителей или друзей.</a:t>
            </a:r>
          </a:p>
          <a:p>
            <a:pPr marL="0" indent="0">
              <a:buNone/>
            </a:pPr>
            <a:endParaRPr lang="ru-RU" sz="2000" dirty="0"/>
          </a:p>
          <a:p>
            <a:pPr marL="0" indent="0">
              <a:buNone/>
            </a:pPr>
            <a:r>
              <a:rPr lang="ru-RU" sz="1800" dirty="0">
                <a:effectLst/>
                <a:latin typeface="ArialMT"/>
              </a:rPr>
              <a:t>Я </a:t>
            </a:r>
            <a:r>
              <a:rPr lang="ru-RU" sz="1800" dirty="0" err="1">
                <a:effectLst/>
                <a:latin typeface="ArialMT"/>
              </a:rPr>
              <a:t>пойду</a:t>
            </a:r>
            <a:r>
              <a:rPr lang="ru-RU" sz="1800" dirty="0">
                <a:effectLst/>
                <a:latin typeface="ArialMT"/>
              </a:rPr>
              <a:t> на праздник с родителями и друзьями. Я буду ходить рядом с ними. </a:t>
            </a:r>
          </a:p>
          <a:p>
            <a:pPr marL="0" indent="0">
              <a:buNone/>
            </a:pPr>
            <a:endParaRPr lang="ru-RU" sz="1800" dirty="0">
              <a:effectLst/>
              <a:latin typeface="ArialMT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ArialMT"/>
              </a:rPr>
              <a:t>Я заряжу телефон и возьму с </a:t>
            </a:r>
            <a:r>
              <a:rPr lang="ru-RU" sz="1800" dirty="0" err="1">
                <a:effectLst/>
                <a:latin typeface="ArialMT"/>
              </a:rPr>
              <a:t>собои</a:t>
            </a:r>
            <a:r>
              <a:rPr lang="ru-RU" sz="1800" dirty="0">
                <a:effectLst/>
                <a:latin typeface="ArialMT"/>
              </a:rPr>
              <a:t>̆ </a:t>
            </a:r>
            <a:r>
              <a:rPr lang="ru-RU" sz="1800" dirty="0" err="1">
                <a:effectLst/>
                <a:latin typeface="ArialMT"/>
              </a:rPr>
              <a:t>дополнительныи</a:t>
            </a:r>
            <a:r>
              <a:rPr lang="ru-RU" sz="1800" dirty="0">
                <a:effectLst/>
                <a:latin typeface="ArialMT"/>
              </a:rPr>
              <a:t>̆ аккумулятор или зарядник. </a:t>
            </a:r>
          </a:p>
          <a:p>
            <a:pPr marL="0" indent="0">
              <a:buNone/>
            </a:pPr>
            <a:endParaRPr lang="ru-RU" sz="1800" dirty="0">
              <a:effectLst/>
              <a:latin typeface="ArialMT"/>
            </a:endParaRPr>
          </a:p>
          <a:p>
            <a:pPr marL="0" indent="0">
              <a:buNone/>
            </a:pPr>
            <a:r>
              <a:rPr lang="ru-RU" sz="1800" dirty="0">
                <a:effectLst/>
                <a:latin typeface="ArialMT"/>
              </a:rPr>
              <a:t>Если я устану или плохо себя почувствую, я скажу об этом родителям или друзьям. </a:t>
            </a:r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7170" name="Picture 2" descr="Когда появился первый мобильный телефон - Парламентская газет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924944"/>
            <a:ext cx="5942805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709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476672"/>
            <a:ext cx="9170493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effectLst/>
                <a:latin typeface="ArialMT"/>
              </a:rPr>
              <a:t>Сегодня я сходил на фестиваль сказок «Дикоросы». Я молодец.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3BB7ACC-5896-A4ED-16A4-43F357A420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64" y="2132856"/>
            <a:ext cx="6300192" cy="472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957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478" y="367496"/>
            <a:ext cx="916147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+mj-lt"/>
              </a:rPr>
              <a:t>Дикоросы</a:t>
            </a:r>
            <a:r>
              <a:rPr lang="ru-RU" b="1" dirty="0">
                <a:effectLst/>
                <a:latin typeface="+mj-lt"/>
              </a:rPr>
              <a:t> – это фестиваль сказок. Здесь соберутся люди, которые любят русские народные сказки.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effectLst/>
                <a:latin typeface="+mj-lt"/>
              </a:rPr>
              <a:t>На фестивале можно: смотреть спектакли и мультфильмы,</a:t>
            </a:r>
            <a:r>
              <a:rPr lang="ru-RU" dirty="0">
                <a:latin typeface="+mj-lt"/>
              </a:rPr>
              <a:t> </a:t>
            </a:r>
            <a:r>
              <a:rPr lang="ru-RU" dirty="0">
                <a:effectLst/>
                <a:latin typeface="+mj-lt"/>
              </a:rPr>
              <a:t>слушать сказки</a:t>
            </a:r>
            <a:r>
              <a:rPr lang="ru-RU" dirty="0">
                <a:latin typeface="+mj-lt"/>
              </a:rPr>
              <a:t>, смотреть выставки, </a:t>
            </a:r>
            <a:r>
              <a:rPr lang="ru-RU" dirty="0">
                <a:effectLst/>
                <a:latin typeface="+mj-lt"/>
              </a:rPr>
              <a:t>петь песни</a:t>
            </a:r>
            <a:r>
              <a:rPr lang="ru-RU" dirty="0">
                <a:latin typeface="+mj-lt"/>
              </a:rPr>
              <a:t>, </a:t>
            </a:r>
            <a:r>
              <a:rPr lang="ru-RU" dirty="0">
                <a:effectLst/>
                <a:latin typeface="+mj-lt"/>
              </a:rPr>
              <a:t>участвовать в мастер-классах</a:t>
            </a:r>
            <a:r>
              <a:rPr lang="ru-RU" dirty="0">
                <a:latin typeface="+mj-lt"/>
              </a:rPr>
              <a:t>, </a:t>
            </a:r>
            <a:r>
              <a:rPr lang="ru-RU" dirty="0">
                <a:effectLst/>
                <a:latin typeface="+mj-lt"/>
              </a:rPr>
              <a:t>покупать сувениры на ярмарке и фотографироваться в фотозонах.</a:t>
            </a:r>
            <a:endParaRPr lang="ru-RU" dirty="0">
              <a:latin typeface="+mj-lt"/>
            </a:endParaRPr>
          </a:p>
        </p:txBody>
      </p:sp>
      <p:pic>
        <p:nvPicPr>
          <p:cNvPr id="2" name="Picture 2" descr="Фестиваль сказок «Дикоросы» открыл приём заявок от театров">
            <a:extLst>
              <a:ext uri="{FF2B5EF4-FFF2-40B4-BE49-F238E27FC236}">
                <a16:creationId xmlns:a16="http://schemas.microsoft.com/office/drawing/2014/main" id="{CFB7EDAB-11C3-E3C2-245A-4857C1E8C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36" y="2184502"/>
            <a:ext cx="6543352" cy="4673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329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227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Так будут выглядеть сцены фестиваля Дикоросы, где будут показывать мультфильмы, спектакли и сказки:</a:t>
            </a:r>
            <a:endParaRPr lang="ru-RU" sz="2000" dirty="0">
              <a:latin typeface="+mj-lt"/>
            </a:endParaRPr>
          </a:p>
        </p:txBody>
      </p:sp>
      <p:pic>
        <p:nvPicPr>
          <p:cNvPr id="6146" name="Picture 2" descr="Впервые фестиваль сказок в Екатеринбурге будет проходить два дня — Global  City - интернет-журнал">
            <a:extLst>
              <a:ext uri="{FF2B5EF4-FFF2-40B4-BE49-F238E27FC236}">
                <a16:creationId xmlns:a16="http://schemas.microsoft.com/office/drawing/2014/main" id="{677CFD33-DBAC-7409-2D48-16517B42D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96851"/>
            <a:ext cx="4428493" cy="294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DD8006-C6E2-5953-449B-98BFEF820A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8" t="11389" r="14309" b="5600"/>
          <a:stretch/>
        </p:blipFill>
        <p:spPr>
          <a:xfrm>
            <a:off x="4715509" y="2096851"/>
            <a:ext cx="4428493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14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22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Так будет выглядеть ярмарка:</a:t>
            </a:r>
            <a:endParaRPr lang="ru-RU" sz="2000" dirty="0">
              <a:latin typeface="+mj-lt"/>
            </a:endParaRPr>
          </a:p>
        </p:txBody>
      </p:sp>
      <p:pic>
        <p:nvPicPr>
          <p:cNvPr id="6150" name="Picture 6" descr="Фестиваль сказок «Дикоросы» объявил участников ярмарки и программу  мастер-классов">
            <a:extLst>
              <a:ext uri="{FF2B5EF4-FFF2-40B4-BE49-F238E27FC236}">
                <a16:creationId xmlns:a16="http://schemas.microsoft.com/office/drawing/2014/main" id="{C1DC8CA5-3517-F1C0-E213-20FD8C069A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1007"/>
            <a:ext cx="7164288" cy="5116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560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35" y="347752"/>
            <a:ext cx="916147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ArialMT"/>
              </a:rPr>
              <a:t>Праздник будет продолжаться весь день – с 10 часов утра до 8 часов вечера.</a:t>
            </a:r>
          </a:p>
          <a:p>
            <a:endParaRPr lang="ru-RU" dirty="0">
              <a:latin typeface="ArialMT"/>
            </a:endParaRPr>
          </a:p>
          <a:p>
            <a:r>
              <a:rPr lang="ru-RU" sz="1800" dirty="0">
                <a:effectLst/>
                <a:latin typeface="ArialMT"/>
              </a:rPr>
              <a:t>Поэтому я заранее выберу мероприятия, на которые хочу сходить. </a:t>
            </a:r>
          </a:p>
          <a:p>
            <a:endParaRPr lang="ru-RU" sz="2000" dirty="0"/>
          </a:p>
          <a:p>
            <a:r>
              <a:rPr lang="ru-RU" sz="1800" dirty="0">
                <a:effectLst/>
                <a:latin typeface="ArialMT"/>
              </a:rPr>
              <a:t>Для этого я </a:t>
            </a:r>
            <a:r>
              <a:rPr lang="ru-RU" sz="1800" dirty="0" err="1">
                <a:effectLst/>
                <a:latin typeface="ArialMT"/>
              </a:rPr>
              <a:t>зайду</a:t>
            </a:r>
            <a:r>
              <a:rPr lang="ru-RU" sz="1800" dirty="0">
                <a:effectLst/>
                <a:latin typeface="ArialMT"/>
              </a:rPr>
              <a:t> на </a:t>
            </a:r>
            <a:r>
              <a:rPr lang="ru-RU" sz="1800" dirty="0" err="1">
                <a:effectLst/>
                <a:latin typeface="ArialMT"/>
              </a:rPr>
              <a:t>сайт</a:t>
            </a:r>
            <a:r>
              <a:rPr lang="ru-RU" sz="1800" dirty="0">
                <a:effectLst/>
                <a:latin typeface="ArialMT"/>
              </a:rPr>
              <a:t> фестиваля Дикоросы. Я выберу мероприятия, на которые хочу сходить</a:t>
            </a:r>
            <a:r>
              <a:rPr lang="ru-RU" sz="1800" dirty="0">
                <a:solidFill>
                  <a:schemeClr val="tx2">
                    <a:lumMod val="75000"/>
                  </a:schemeClr>
                </a:solidFill>
                <a:effectLst/>
                <a:latin typeface="ArialMT"/>
              </a:rPr>
              <a:t>. </a:t>
            </a:r>
            <a:r>
              <a:rPr lang="en" sz="1800" dirty="0">
                <a:solidFill>
                  <a:schemeClr val="tx2">
                    <a:lumMod val="75000"/>
                  </a:schemeClr>
                </a:solidFill>
                <a:effectLst/>
                <a:latin typeface="ArialMT"/>
                <a:hlinkClick r:id="rId2"/>
              </a:rPr>
              <a:t>https://</a:t>
            </a:r>
            <a:r>
              <a:rPr lang="en" sz="1800" dirty="0" err="1">
                <a:solidFill>
                  <a:schemeClr val="tx2">
                    <a:lumMod val="75000"/>
                  </a:schemeClr>
                </a:solidFill>
                <a:effectLst/>
                <a:latin typeface="ArialMT"/>
                <a:hlinkClick r:id="rId2"/>
              </a:rPr>
              <a:t>dikorosyfest.ru</a:t>
            </a:r>
            <a:r>
              <a:rPr lang="en" sz="1800" dirty="0">
                <a:solidFill>
                  <a:schemeClr val="tx2">
                    <a:lumMod val="75000"/>
                  </a:schemeClr>
                </a:solidFill>
                <a:effectLst/>
                <a:latin typeface="ArialMT"/>
                <a:hlinkClick r:id="rId2"/>
              </a:rPr>
              <a:t>/program/</a:t>
            </a:r>
            <a:endParaRPr lang="en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9A8083-7B5D-6C6A-E2CC-B5034C39B3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4" y="2413955"/>
            <a:ext cx="7772400" cy="44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102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574" y="548680"/>
            <a:ext cx="9123308" cy="72008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И зарегистрируюсь, перейдя по ссылке: </a:t>
            </a:r>
            <a:r>
              <a:rPr lang="en-US" sz="2000" dirty="0">
                <a:hlinkClick r:id="rId2"/>
              </a:rPr>
              <a:t>https://</a:t>
            </a:r>
            <a:r>
              <a:rPr lang="ru-RU" sz="2000" dirty="0" err="1">
                <a:hlinkClick r:id="rId2"/>
              </a:rPr>
              <a:t>культурадлявсех.рф</a:t>
            </a:r>
            <a:r>
              <a:rPr lang="ru-RU" sz="2000" dirty="0">
                <a:hlinkClick r:id="rId2"/>
              </a:rPr>
              <a:t>/</a:t>
            </a:r>
            <a:r>
              <a:rPr lang="en-US" sz="2000" dirty="0" err="1">
                <a:hlinkClick r:id="rId2"/>
              </a:rPr>
              <a:t>inclusive_event</a:t>
            </a:r>
            <a:r>
              <a:rPr lang="en-US" sz="2000" dirty="0">
                <a:hlinkClick r:id="rId2"/>
              </a:rPr>
              <a:t>/</a:t>
            </a:r>
            <a:r>
              <a:rPr lang="ru-RU" sz="2000" dirty="0">
                <a:hlinkClick r:id="rId2"/>
              </a:rPr>
              <a:t>дикоросы24#</a:t>
            </a:r>
            <a:r>
              <a:rPr lang="en-US" sz="2000" dirty="0">
                <a:hlinkClick r:id="rId2"/>
              </a:rPr>
              <a:t>form96589</a:t>
            </a:r>
            <a:endParaRPr lang="ru-RU" sz="20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AA8C4-1528-3D45-8F15-B20F8BFFD4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95"/>
          <a:stretch/>
        </p:blipFill>
        <p:spPr>
          <a:xfrm>
            <a:off x="0" y="2474292"/>
            <a:ext cx="7772400" cy="44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595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-17478" y="26484"/>
            <a:ext cx="91614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effectLst/>
                <a:latin typeface="+mj-lt"/>
              </a:rPr>
              <a:t>Я заранее решу, как я буду добиться до фестиваля. Я попрошу родителей̆ или друзей̆ проводить меня.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effectLst/>
                <a:latin typeface="+mj-lt"/>
              </a:rPr>
              <a:t>Если я пойду на фестиваль один, я обязательно сообщу об этом родителям, и они мне помогут. </a:t>
            </a:r>
          </a:p>
          <a:p>
            <a:endParaRPr lang="ru-RU" dirty="0">
              <a:latin typeface="+mj-lt"/>
            </a:endParaRPr>
          </a:p>
          <a:p>
            <a:r>
              <a:rPr lang="ru-RU" dirty="0">
                <a:effectLst/>
                <a:latin typeface="+mj-lt"/>
              </a:rPr>
              <a:t>Я приеду к торговому центру «Радуга-парк». Он выглядит вот так: </a:t>
            </a:r>
            <a:endParaRPr lang="ru-RU" dirty="0">
              <a:latin typeface="+mj-lt"/>
            </a:endParaRPr>
          </a:p>
        </p:txBody>
      </p:sp>
      <p:pic>
        <p:nvPicPr>
          <p:cNvPr id="3074" name="Picture 2" descr="Организации внутри «Радуга Парк» — Яндекс Карты">
            <a:extLst>
              <a:ext uri="{FF2B5EF4-FFF2-40B4-BE49-F238E27FC236}">
                <a16:creationId xmlns:a16="http://schemas.microsoft.com/office/drawing/2014/main" id="{6D9197A0-F6CE-D022-2D24-E05BA1CCF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86868"/>
            <a:ext cx="63500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0195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59227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+mj-lt"/>
              </a:rPr>
              <a:t>Так будут выглядеть мастер-классы</a:t>
            </a:r>
            <a:endParaRPr lang="ru-RU" sz="2000" dirty="0">
              <a:latin typeface="+mj-lt"/>
            </a:endParaRPr>
          </a:p>
        </p:txBody>
      </p:sp>
      <p:pic>
        <p:nvPicPr>
          <p:cNvPr id="7170" name="Picture 2" descr="Фестиваль сказок «Дикоросы» будет доступен для людей с инвалидностью |  21.05.2024 | Екатеринбург - БезФормата">
            <a:extLst>
              <a:ext uri="{FF2B5EF4-FFF2-40B4-BE49-F238E27FC236}">
                <a16:creationId xmlns:a16="http://schemas.microsoft.com/office/drawing/2014/main" id="{D7B547E2-F4F4-4F6C-4A46-27A7B6EA2F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762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74834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</TotalTime>
  <Words>782</Words>
  <Application>Microsoft Macintosh PowerPoint</Application>
  <PresentationFormat>Экран (4:3)</PresentationFormat>
  <Paragraphs>69</Paragraphs>
  <Slides>21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5" baseType="lpstr">
      <vt:lpstr>Arial</vt:lpstr>
      <vt:lpstr>ArialMT</vt:lpstr>
      <vt:lpstr>Calibri</vt:lpstr>
      <vt:lpstr>Тема Office</vt:lpstr>
      <vt:lpstr>ЭТО ЕДИНАЯ СОЦИАЛЬНАЯ ИСТОРИЯ фестиваль сказок «ДИКОРОСЫ» </vt:lpstr>
      <vt:lpstr>25 и 26 мая, в субботу и воскресенье в парке торгового центра «Радуга-парк» пройдёт фестиваль «Дикоросы».   Это большой̆ праздник на открытом воздухе, куда я могу прийти со своей̆ семьёй̆ или со своими друзьями.   Чтобы мне было хорошо и удобно на этом празднике, я внимательно прочитаю этот текст.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ЕДИНАЯ СОЦИАЛЬНАЯ ИСТОРИЯ «НОЧЬ МУЗЫКИ В ЕКАТЕРИНБУРГЕ»</dc:title>
  <dc:creator>с нежностью</dc:creator>
  <cp:lastModifiedBy>Microsoft Office User</cp:lastModifiedBy>
  <cp:revision>37</cp:revision>
  <dcterms:created xsi:type="dcterms:W3CDTF">2023-06-14T13:17:07Z</dcterms:created>
  <dcterms:modified xsi:type="dcterms:W3CDTF">2024-05-21T22:27:38Z</dcterms:modified>
</cp:coreProperties>
</file>